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5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306" r:id="rId20"/>
    <p:sldId id="263" r:id="rId21"/>
  </p:sldIdLst>
  <p:sldSz cx="9144000" cy="5143500" type="screen16x9"/>
  <p:notesSz cx="6858000" cy="9144000"/>
  <p:embeddedFontLst>
    <p:embeddedFont>
      <p:font typeface="Microsoft Yi Baiti" panose="03000500000000000000" pitchFamily="66" charset="0"/>
      <p:regular r:id="rId24"/>
    </p:embeddedFont>
    <p:embeddedFont>
      <p:font typeface="Aharoni" panose="02020500000000000000" charset="-79"/>
      <p:bold r:id="rId25"/>
    </p:embeddedFont>
    <p:embeddedFont>
      <p:font typeface="微軟正黑體" panose="020B0604030504040204" pitchFamily="34" charset="-120"/>
      <p:regular r:id="rId26"/>
      <p:bold r:id="rId27"/>
    </p:embeddedFont>
    <p:embeddedFont>
      <p:font typeface="Amatic SC" panose="02020500000000000000" charset="-79"/>
      <p:regular r:id="rId28"/>
      <p:bold r:id="rId29"/>
    </p:embeddedFont>
    <p:embeddedFont>
      <p:font typeface="Muli Light" panose="02020500000000000000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D3"/>
    <a:srgbClr val="F6DEDE"/>
    <a:srgbClr val="CDBCB5"/>
    <a:srgbClr val="D7CAC4"/>
    <a:srgbClr val="B5D4E9"/>
    <a:srgbClr val="C7C7C7"/>
    <a:srgbClr val="C3CED9"/>
    <a:srgbClr val="C9E4B4"/>
    <a:srgbClr val="C0E78D"/>
    <a:srgbClr val="DBB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18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697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868144" y="322325"/>
            <a:ext cx="2376264" cy="455359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11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" y="348380"/>
            <a:ext cx="8043402" cy="45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4" y="1227693"/>
            <a:ext cx="8509312" cy="26881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12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會提醒媽媽們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改善媽媽手冊知識不足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新資訊無法即時提供給父母的問題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讓媽媽們可以分享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715617" y="1851670"/>
            <a:ext cx="7751609" cy="2808312"/>
            <a:chOff x="715617" y="1851670"/>
            <a:chExt cx="7751609" cy="28083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06" y="2538251"/>
              <a:ext cx="1035354" cy="1833699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02" y="2594733"/>
              <a:ext cx="3384376" cy="1651577"/>
            </a:xfrm>
            <a:prstGeom prst="rect">
              <a:avLst/>
            </a:prstGeom>
          </p:spPr>
        </p:pic>
        <p:sp>
          <p:nvSpPr>
            <p:cNvPr id="12" name="Google Shape;272;p33"/>
            <p:cNvSpPr/>
            <p:nvPr/>
          </p:nvSpPr>
          <p:spPr>
            <a:xfrm>
              <a:off x="6451002" y="1851670"/>
              <a:ext cx="2016224" cy="2808312"/>
            </a:xfrm>
            <a:custGeom>
              <a:avLst/>
              <a:gdLst/>
              <a:ahLst/>
              <a:cxnLst/>
              <a:rect l="l" t="t" r="r" b="b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32"/>
            <p:cNvSpPr/>
            <p:nvPr/>
          </p:nvSpPr>
          <p:spPr>
            <a:xfrm>
              <a:off x="4887554" y="2181064"/>
              <a:ext cx="1196008" cy="247891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0;p34"/>
            <p:cNvSpPr/>
            <p:nvPr/>
          </p:nvSpPr>
          <p:spPr>
            <a:xfrm>
              <a:off x="715617" y="2476399"/>
              <a:ext cx="3636799" cy="2183582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155" y="2105856"/>
              <a:ext cx="1725262" cy="230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449149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希望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BABYHUB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能包含所有媽媽手冊的功能，並更方便使用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以行事曆檢視日記及成長記錄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合作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，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新生兒或媽媽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常見問題的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報表給醫院做為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參考，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的成長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紀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錄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統計過後供醫生參考用，醫生也能提供更專業或新的知識給系統使用。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4594023" y="1871442"/>
            <a:ext cx="660601" cy="67196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164288" y="3363838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18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661814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9226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355264" y="1059582"/>
            <a:ext cx="446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9600" dirty="0">
                <a:solidFill>
                  <a:srgbClr val="F6DEDE"/>
                </a:solidFill>
              </a:rPr>
              <a:t>Thanks</a:t>
            </a:r>
            <a:r>
              <a:rPr lang="en" altLang="zh-TW" sz="96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9600" dirty="0">
                <a:solidFill>
                  <a:srgbClr val="F6DEDE"/>
                </a:solidFill>
                <a:sym typeface="Muli Light"/>
              </a:rPr>
              <a:t>❤</a:t>
            </a:r>
            <a:endParaRPr sz="96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" name="Google Shape;109;p19"/>
          <p:cNvSpPr txBox="1">
            <a:spLocks/>
          </p:cNvSpPr>
          <p:nvPr/>
        </p:nvSpPr>
        <p:spPr>
          <a:xfrm>
            <a:off x="4355264" y="1969767"/>
            <a:ext cx="1895519" cy="8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sz="4400" dirty="0" smtClean="0">
                <a:solidFill>
                  <a:srgbClr val="CBCBD3"/>
                </a:solidFill>
              </a:rPr>
              <a:t>BABYHUB</a:t>
            </a:r>
            <a:endParaRPr lang="en-US" sz="4400" dirty="0">
              <a:solidFill>
                <a:srgbClr val="CBCBD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58673" y="27034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800" b="1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  <a:sym typeface="Amatic SC"/>
              </a:rPr>
              <a:t>108509</a:t>
            </a:r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zh-TW" altLang="en-US" sz="120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328725" y="3042089"/>
            <a:ext cx="1970755" cy="14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</a:t>
            </a:r>
            <a:r>
              <a:rPr lang="en-US" altLang="zh-TW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1800" b="0" dirty="0" smtClean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1800" b="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晴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綺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sp>
        <p:nvSpPr>
          <p:cNvPr id="14" name="Google Shape;114;p19"/>
          <p:cNvSpPr/>
          <p:nvPr/>
        </p:nvSpPr>
        <p:spPr>
          <a:xfrm rot="1409619">
            <a:off x="7778498" y="3102278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5" name="Google Shape;114;p19"/>
          <p:cNvSpPr/>
          <p:nvPr/>
        </p:nvSpPr>
        <p:spPr>
          <a:xfrm rot="20904689">
            <a:off x="7177101" y="3976106"/>
            <a:ext cx="500071" cy="4859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6" name="Google Shape;114;p19"/>
          <p:cNvSpPr/>
          <p:nvPr/>
        </p:nvSpPr>
        <p:spPr>
          <a:xfrm rot="1409619">
            <a:off x="3100981" y="3114569"/>
            <a:ext cx="193543" cy="18807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73" name="群組 172"/>
          <p:cNvGrpSpPr/>
          <p:nvPr/>
        </p:nvGrpSpPr>
        <p:grpSpPr>
          <a:xfrm>
            <a:off x="619084" y="915566"/>
            <a:ext cx="8100048" cy="3890229"/>
            <a:chOff x="0" y="0"/>
            <a:chExt cx="5580219" cy="3276600"/>
          </a:xfrm>
        </p:grpSpPr>
        <p:sp>
          <p:nvSpPr>
            <p:cNvPr id="174" name="矩形 173"/>
            <p:cNvSpPr/>
            <p:nvPr/>
          </p:nvSpPr>
          <p:spPr>
            <a:xfrm>
              <a:off x="0" y="0"/>
              <a:ext cx="550545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0" y="47625"/>
              <a:ext cx="5580219" cy="3162301"/>
              <a:chOff x="0" y="47625"/>
              <a:chExt cx="5580219" cy="3162301"/>
            </a:xfrm>
          </p:grpSpPr>
          <p:grpSp>
            <p:nvGrpSpPr>
              <p:cNvPr id="176" name="群組 175"/>
              <p:cNvGrpSpPr/>
              <p:nvPr/>
            </p:nvGrpSpPr>
            <p:grpSpPr>
              <a:xfrm>
                <a:off x="0" y="47625"/>
                <a:ext cx="5580219" cy="3162301"/>
                <a:chOff x="0" y="47625"/>
                <a:chExt cx="5580219" cy="3162301"/>
              </a:xfrm>
            </p:grpSpPr>
            <p:grpSp>
              <p:nvGrpSpPr>
                <p:cNvPr id="179" name="群組 178"/>
                <p:cNvGrpSpPr/>
                <p:nvPr/>
              </p:nvGrpSpPr>
              <p:grpSpPr>
                <a:xfrm>
                  <a:off x="619125" y="161925"/>
                  <a:ext cx="3981450" cy="2447925"/>
                  <a:chOff x="619125" y="161925"/>
                  <a:chExt cx="3981450" cy="2447925"/>
                </a:xfrm>
              </p:grpSpPr>
              <p:cxnSp>
                <p:nvCxnSpPr>
                  <p:cNvPr id="207" name="直線接點 206"/>
                  <p:cNvCxnSpPr/>
                  <p:nvPr/>
                </p:nvCxnSpPr>
                <p:spPr>
                  <a:xfrm flipV="1">
                    <a:off x="619125" y="161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線接點 207"/>
                  <p:cNvCxnSpPr/>
                  <p:nvPr/>
                </p:nvCxnSpPr>
                <p:spPr>
                  <a:xfrm flipV="1">
                    <a:off x="619125" y="2600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線接點 208"/>
                  <p:cNvCxnSpPr/>
                  <p:nvPr/>
                </p:nvCxnSpPr>
                <p:spPr>
                  <a:xfrm flipV="1">
                    <a:off x="619125" y="21939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線接點 209"/>
                  <p:cNvCxnSpPr/>
                  <p:nvPr/>
                </p:nvCxnSpPr>
                <p:spPr>
                  <a:xfrm flipV="1">
                    <a:off x="619125" y="17875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線接點 210"/>
                  <p:cNvCxnSpPr/>
                  <p:nvPr/>
                </p:nvCxnSpPr>
                <p:spPr>
                  <a:xfrm flipV="1">
                    <a:off x="619125" y="13811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線接點 211"/>
                  <p:cNvCxnSpPr/>
                  <p:nvPr/>
                </p:nvCxnSpPr>
                <p:spPr>
                  <a:xfrm flipV="1">
                    <a:off x="619125" y="9747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線接點 212"/>
                  <p:cNvCxnSpPr/>
                  <p:nvPr/>
                </p:nvCxnSpPr>
                <p:spPr>
                  <a:xfrm flipV="1">
                    <a:off x="619125" y="568325"/>
                    <a:ext cx="3981450" cy="9525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群組 179"/>
                <p:cNvGrpSpPr/>
                <p:nvPr/>
              </p:nvGrpSpPr>
              <p:grpSpPr>
                <a:xfrm>
                  <a:off x="914400" y="323850"/>
                  <a:ext cx="714375" cy="2657475"/>
                  <a:chOff x="914400" y="323850"/>
                  <a:chExt cx="714375" cy="26574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5" name="矩形 204"/>
                  <p:cNvSpPr/>
                  <p:nvPr/>
                </p:nvSpPr>
                <p:spPr>
                  <a:xfrm>
                    <a:off x="1295400" y="2286000"/>
                    <a:ext cx="333375" cy="6953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6" name="矩形 205"/>
                  <p:cNvSpPr/>
                  <p:nvPr/>
                </p:nvSpPr>
                <p:spPr>
                  <a:xfrm>
                    <a:off x="914400" y="323850"/>
                    <a:ext cx="333375" cy="26574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1" name="群組 180"/>
                <p:cNvGrpSpPr/>
                <p:nvPr/>
              </p:nvGrpSpPr>
              <p:grpSpPr>
                <a:xfrm>
                  <a:off x="3581400" y="533400"/>
                  <a:ext cx="704850" cy="2457450"/>
                  <a:chOff x="3581400" y="533400"/>
                  <a:chExt cx="704850" cy="2457450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3" name="矩形 202"/>
                  <p:cNvSpPr/>
                  <p:nvPr/>
                </p:nvSpPr>
                <p:spPr>
                  <a:xfrm>
                    <a:off x="3581400" y="533400"/>
                    <a:ext cx="333375" cy="2457450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4" name="矩形 203"/>
                  <p:cNvSpPr/>
                  <p:nvPr/>
                </p:nvSpPr>
                <p:spPr>
                  <a:xfrm>
                    <a:off x="3952875" y="1409700"/>
                    <a:ext cx="333375" cy="15716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82" name="群組 181"/>
                <p:cNvGrpSpPr/>
                <p:nvPr/>
              </p:nvGrpSpPr>
              <p:grpSpPr>
                <a:xfrm>
                  <a:off x="2247900" y="371475"/>
                  <a:ext cx="700088" cy="2619375"/>
                  <a:chOff x="2247900" y="371475"/>
                  <a:chExt cx="700088" cy="2619375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1" name="矩形 200"/>
                  <p:cNvSpPr/>
                  <p:nvPr/>
                </p:nvSpPr>
                <p:spPr>
                  <a:xfrm>
                    <a:off x="2247900" y="371475"/>
                    <a:ext cx="333375" cy="2619375"/>
                  </a:xfrm>
                  <a:prstGeom prst="rect">
                    <a:avLst/>
                  </a:prstGeom>
                  <a:solidFill>
                    <a:srgbClr val="F2D582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2" name="矩形 201"/>
                  <p:cNvSpPr/>
                  <p:nvPr/>
                </p:nvSpPr>
                <p:spPr>
                  <a:xfrm>
                    <a:off x="2614613" y="1333500"/>
                    <a:ext cx="333375" cy="1647825"/>
                  </a:xfrm>
                  <a:prstGeom prst="rect">
                    <a:avLst/>
                  </a:prstGeom>
                  <a:solidFill>
                    <a:srgbClr val="F9F2BF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TW" altLang="en-US" sz="110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183" name="橢圓 182"/>
                <p:cNvSpPr/>
                <p:nvPr/>
              </p:nvSpPr>
              <p:spPr>
                <a:xfrm>
                  <a:off x="4705350" y="1485900"/>
                  <a:ext cx="123825" cy="123825"/>
                </a:xfrm>
                <a:prstGeom prst="ellipse">
                  <a:avLst/>
                </a:prstGeom>
                <a:solidFill>
                  <a:srgbClr val="F2D58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4" name="橢圓 183"/>
                <p:cNvSpPr/>
                <p:nvPr/>
              </p:nvSpPr>
              <p:spPr>
                <a:xfrm>
                  <a:off x="4705350" y="1685925"/>
                  <a:ext cx="123825" cy="123825"/>
                </a:xfrm>
                <a:prstGeom prst="ellipse">
                  <a:avLst/>
                </a:prstGeom>
                <a:solidFill>
                  <a:srgbClr val="F9F2BF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/>
                  <a:endParaRPr lang="zh-TW" altLang="en-US" sz="110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5" name="文字方塊 33"/>
                <p:cNvSpPr txBox="1"/>
                <p:nvPr/>
              </p:nvSpPr>
              <p:spPr>
                <a:xfrm>
                  <a:off x="19050" y="47625"/>
                  <a:ext cx="581025" cy="2381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35,000</a:t>
                  </a:r>
                </a:p>
              </p:txBody>
            </p:sp>
            <p:sp>
              <p:nvSpPr>
                <p:cNvPr id="186" name="文字方塊 35"/>
                <p:cNvSpPr txBox="1"/>
                <p:nvPr/>
              </p:nvSpPr>
              <p:spPr>
                <a:xfrm>
                  <a:off x="0" y="2867024"/>
                  <a:ext cx="600076" cy="23812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</a:p>
              </p:txBody>
            </p:sp>
            <p:sp>
              <p:nvSpPr>
                <p:cNvPr id="187" name="文字方塊 36"/>
                <p:cNvSpPr txBox="1"/>
                <p:nvPr/>
              </p:nvSpPr>
              <p:spPr>
                <a:xfrm>
                  <a:off x="9524" y="450395"/>
                  <a:ext cx="590551" cy="2354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30,000</a:t>
                  </a:r>
                </a:p>
              </p:txBody>
            </p:sp>
            <p:sp>
              <p:nvSpPr>
                <p:cNvPr id="188" name="文字方塊 37"/>
                <p:cNvSpPr txBox="1"/>
                <p:nvPr/>
              </p:nvSpPr>
              <p:spPr>
                <a:xfrm>
                  <a:off x="9524" y="853166"/>
                  <a:ext cx="590551" cy="223159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25,000</a:t>
                  </a:r>
                </a:p>
              </p:txBody>
            </p:sp>
            <p:sp>
              <p:nvSpPr>
                <p:cNvPr id="189" name="文字方塊 38"/>
                <p:cNvSpPr txBox="1"/>
                <p:nvPr/>
              </p:nvSpPr>
              <p:spPr>
                <a:xfrm>
                  <a:off x="0" y="1255937"/>
                  <a:ext cx="600076" cy="22996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20,000</a:t>
                  </a:r>
                </a:p>
              </p:txBody>
            </p:sp>
            <p:sp>
              <p:nvSpPr>
                <p:cNvPr id="190" name="文字方塊 39"/>
                <p:cNvSpPr txBox="1"/>
                <p:nvPr/>
              </p:nvSpPr>
              <p:spPr>
                <a:xfrm>
                  <a:off x="9524" y="1658709"/>
                  <a:ext cx="590551" cy="22724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15,000</a:t>
                  </a:r>
                </a:p>
              </p:txBody>
            </p:sp>
            <p:sp>
              <p:nvSpPr>
                <p:cNvPr id="191" name="文字方塊 40"/>
                <p:cNvSpPr txBox="1"/>
                <p:nvPr/>
              </p:nvSpPr>
              <p:spPr>
                <a:xfrm>
                  <a:off x="0" y="2061479"/>
                  <a:ext cx="600076" cy="224521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10,000</a:t>
                  </a:r>
                </a:p>
              </p:txBody>
            </p:sp>
            <p:sp>
              <p:nvSpPr>
                <p:cNvPr id="192" name="文字方塊 41"/>
                <p:cNvSpPr txBox="1"/>
                <p:nvPr/>
              </p:nvSpPr>
              <p:spPr>
                <a:xfrm>
                  <a:off x="0" y="2464250"/>
                  <a:ext cx="600076" cy="23132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5,000</a:t>
                  </a:r>
                </a:p>
              </p:txBody>
            </p:sp>
            <p:sp>
              <p:nvSpPr>
                <p:cNvPr id="193" name="文字方塊 42"/>
                <p:cNvSpPr txBox="1"/>
                <p:nvPr/>
              </p:nvSpPr>
              <p:spPr>
                <a:xfrm>
                  <a:off x="923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2015</a:t>
                  </a:r>
                </a:p>
              </p:txBody>
            </p:sp>
            <p:sp>
              <p:nvSpPr>
                <p:cNvPr id="194" name="文字方塊 43"/>
                <p:cNvSpPr txBox="1"/>
                <p:nvPr/>
              </p:nvSpPr>
              <p:spPr>
                <a:xfrm>
                  <a:off x="35909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2017</a:t>
                  </a:r>
                </a:p>
              </p:txBody>
            </p:sp>
            <p:sp>
              <p:nvSpPr>
                <p:cNvPr id="195" name="文字方塊 44"/>
                <p:cNvSpPr txBox="1"/>
                <p:nvPr/>
              </p:nvSpPr>
              <p:spPr>
                <a:xfrm>
                  <a:off x="2257425" y="29881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2016</a:t>
                  </a:r>
                  <a:endParaRPr lang="en-US" altLang="zh-TW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6" name="文字方塊 45"/>
                <p:cNvSpPr txBox="1"/>
                <p:nvPr/>
              </p:nvSpPr>
              <p:spPr>
                <a:xfrm>
                  <a:off x="1106381" y="226422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27.89%</a:t>
                  </a:r>
                </a:p>
              </p:txBody>
            </p:sp>
            <p:sp>
              <p:nvSpPr>
                <p:cNvPr id="197" name="文字方塊 46"/>
                <p:cNvSpPr txBox="1"/>
                <p:nvPr/>
              </p:nvSpPr>
              <p:spPr>
                <a:xfrm>
                  <a:off x="2425568" y="13212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63.30%</a:t>
                  </a:r>
                </a:p>
              </p:txBody>
            </p:sp>
            <p:sp>
              <p:nvSpPr>
                <p:cNvPr id="198" name="文字方塊 47"/>
                <p:cNvSpPr txBox="1"/>
                <p:nvPr/>
              </p:nvSpPr>
              <p:spPr>
                <a:xfrm>
                  <a:off x="3764961" y="1397451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05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64.81%</a:t>
                  </a:r>
                </a:p>
              </p:txBody>
            </p:sp>
            <p:sp>
              <p:nvSpPr>
                <p:cNvPr id="199" name="文字方塊 48"/>
                <p:cNvSpPr txBox="1"/>
                <p:nvPr/>
              </p:nvSpPr>
              <p:spPr>
                <a:xfrm>
                  <a:off x="4856319" y="1435551"/>
                  <a:ext cx="620315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出生人數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00" name="文字方塊 49"/>
                <p:cNvSpPr txBox="1"/>
                <p:nvPr/>
              </p:nvSpPr>
              <p:spPr>
                <a:xfrm>
                  <a:off x="4856319" y="1635576"/>
                  <a:ext cx="723900" cy="22180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TW" altLang="en-US" sz="1050" b="0" dirty="0">
                      <a:latin typeface="微軟正黑體" pitchFamily="34" charset="-120"/>
                      <a:ea typeface="微軟正黑體" pitchFamily="34" charset="-120"/>
                    </a:rPr>
                    <a:t>配送數</a:t>
                  </a:r>
                  <a:endParaRPr lang="en-US" altLang="zh-TW" sz="1050" b="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cxnSp>
            <p:nvCxnSpPr>
              <p:cNvPr id="177" name="直線接點 176"/>
              <p:cNvCxnSpPr/>
              <p:nvPr/>
            </p:nvCxnSpPr>
            <p:spPr>
              <a:xfrm>
                <a:off x="609600" y="152400"/>
                <a:ext cx="0" cy="288607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/>
              <p:nvPr/>
            </p:nvCxnSpPr>
            <p:spPr>
              <a:xfrm flipH="1" flipV="1">
                <a:off x="561975" y="2981326"/>
                <a:ext cx="4029075" cy="1904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媽媽可以幫忙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62685" r="68062"/>
          <a:stretch/>
        </p:blipFill>
        <p:spPr>
          <a:xfrm>
            <a:off x="1292868" y="3303859"/>
            <a:ext cx="1368152" cy="1712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r="72843" b="76553"/>
          <a:stretch/>
        </p:blipFill>
        <p:spPr>
          <a:xfrm>
            <a:off x="1508892" y="259047"/>
            <a:ext cx="936104" cy="10757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5" t="62685"/>
          <a:stretch/>
        </p:blipFill>
        <p:spPr>
          <a:xfrm>
            <a:off x="7305562" y="3035945"/>
            <a:ext cx="1296454" cy="1712014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8" idx="1"/>
          </p:cNvCxnSpPr>
          <p:nvPr/>
        </p:nvCxnSpPr>
        <p:spPr>
          <a:xfrm>
            <a:off x="5364088" y="2715766"/>
            <a:ext cx="1941474" cy="1176186"/>
          </a:xfrm>
          <a:prstGeom prst="straightConnector1">
            <a:avLst/>
          </a:prstGeom>
          <a:ln w="88900" cmpd="sng">
            <a:solidFill>
              <a:srgbClr val="CDBCB5"/>
            </a:solidFill>
            <a:prstDash val="solid"/>
            <a:round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323528" y="1313448"/>
            <a:ext cx="3225507" cy="2087679"/>
            <a:chOff x="323528" y="1313448"/>
            <a:chExt cx="3225507" cy="2087679"/>
          </a:xfrm>
        </p:grpSpPr>
        <p:grpSp>
          <p:nvGrpSpPr>
            <p:cNvPr id="38" name="群組 37"/>
            <p:cNvGrpSpPr/>
            <p:nvPr/>
          </p:nvGrpSpPr>
          <p:grpSpPr>
            <a:xfrm>
              <a:off x="323528" y="1313448"/>
              <a:ext cx="1327780" cy="538222"/>
              <a:chOff x="386049" y="1313448"/>
              <a:chExt cx="1327780" cy="538222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386049" y="1457904"/>
                <a:ext cx="1327780" cy="393766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zh-TW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成長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數據正常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472994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回傳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39" name="群組 38"/>
            <p:cNvGrpSpPr/>
            <p:nvPr/>
          </p:nvGrpSpPr>
          <p:grpSpPr>
            <a:xfrm>
              <a:off x="323528" y="1913394"/>
              <a:ext cx="1327780" cy="730364"/>
              <a:chOff x="386049" y="1313448"/>
              <a:chExt cx="1327780" cy="730364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施打的疫苗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達成的里程碑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" name="群組 40"/>
              <p:cNvGrpSpPr/>
              <p:nvPr/>
            </p:nvGrpSpPr>
            <p:grpSpPr>
              <a:xfrm>
                <a:off x="472994" y="1313448"/>
                <a:ext cx="543739" cy="307777"/>
                <a:chOff x="493531" y="1509176"/>
                <a:chExt cx="564300" cy="307777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93531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提</a:t>
                  </a:r>
                  <a:r>
                    <a:rPr lang="zh-TW" altLang="en-US" dirty="0"/>
                    <a:t>醒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44" name="群組 43"/>
            <p:cNvGrpSpPr/>
            <p:nvPr/>
          </p:nvGrpSpPr>
          <p:grpSpPr>
            <a:xfrm>
              <a:off x="323528" y="2670763"/>
              <a:ext cx="1327780" cy="730364"/>
              <a:chOff x="386049" y="1313448"/>
              <a:chExt cx="1327780" cy="730364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小孩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教育</a:t>
                </a: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孕期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知識</a:t>
                </a:r>
              </a:p>
            </p:txBody>
          </p:sp>
          <p:grpSp>
            <p:nvGrpSpPr>
              <p:cNvPr id="46" name="群組 45"/>
              <p:cNvGrpSpPr/>
              <p:nvPr/>
            </p:nvGrpSpPr>
            <p:grpSpPr>
              <a:xfrm>
                <a:off x="472992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推</a:t>
                  </a:r>
                  <a:r>
                    <a:rPr lang="zh-TW" altLang="en-US" dirty="0"/>
                    <a:t>播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73" name="群組 72"/>
            <p:cNvGrpSpPr/>
            <p:nvPr/>
          </p:nvGrpSpPr>
          <p:grpSpPr>
            <a:xfrm>
              <a:off x="1860616" y="1362816"/>
              <a:ext cx="1688419" cy="1941043"/>
              <a:chOff x="1860616" y="1362816"/>
              <a:chExt cx="1688419" cy="1941043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>
                <a:off x="2222476" y="1390825"/>
                <a:ext cx="10959" cy="1828997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/>
              <p:nvPr/>
            </p:nvCxnSpPr>
            <p:spPr>
              <a:xfrm flipH="1">
                <a:off x="1860616" y="1362816"/>
                <a:ext cx="5948" cy="1941043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2344332" y="1920317"/>
                <a:ext cx="1204703" cy="9320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成長數據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已施打疫苗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已達成里程碑</a:t>
                </a: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2549188" y="1004192"/>
            <a:ext cx="1618329" cy="1124980"/>
            <a:chOff x="2549188" y="1004192"/>
            <a:chExt cx="1618329" cy="1124980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549188" y="1004192"/>
              <a:ext cx="1618329" cy="112498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3335587" y="119199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6350891" y="302686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提供資料</a:t>
            </a:r>
            <a:endParaRPr lang="zh-TW" altLang="en-US" sz="1200" dirty="0"/>
          </a:p>
        </p:txBody>
      </p:sp>
      <p:grpSp>
        <p:nvGrpSpPr>
          <p:cNvPr id="75" name="群組 74"/>
          <p:cNvGrpSpPr/>
          <p:nvPr/>
        </p:nvGrpSpPr>
        <p:grpSpPr>
          <a:xfrm>
            <a:off x="2461401" y="3611592"/>
            <a:ext cx="4774895" cy="688350"/>
            <a:chOff x="2461401" y="3611592"/>
            <a:chExt cx="4774895" cy="688350"/>
          </a:xfrm>
        </p:grpSpPr>
        <p:cxnSp>
          <p:nvCxnSpPr>
            <p:cNvPr id="11" name="直線單箭頭接點 10"/>
            <p:cNvCxnSpPr/>
            <p:nvPr/>
          </p:nvCxnSpPr>
          <p:spPr>
            <a:xfrm>
              <a:off x="2555776" y="4299942"/>
              <a:ext cx="4680520" cy="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461401" y="3611592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會員、寶寶管理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日記、成長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紀錄、疫苗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施打、里程碑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討論區、孕期知識、小孩教育</a:t>
              </a: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4174212" y="1709932"/>
            <a:ext cx="1189876" cy="1296144"/>
            <a:chOff x="4174212" y="1709932"/>
            <a:chExt cx="1189876" cy="12961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80" t="29821" r="37535" b="43497"/>
            <a:stretch/>
          </p:blipFill>
          <p:spPr>
            <a:xfrm>
              <a:off x="4207341" y="1709932"/>
              <a:ext cx="1080120" cy="1224136"/>
            </a:xfrm>
            <a:prstGeom prst="rect">
              <a:avLst/>
            </a:prstGeom>
          </p:spPr>
        </p:pic>
        <p:sp>
          <p:nvSpPr>
            <p:cNvPr id="63" name="橢圓 62"/>
            <p:cNvSpPr/>
            <p:nvPr/>
          </p:nvSpPr>
          <p:spPr>
            <a:xfrm>
              <a:off x="4174212" y="2044962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5205219" y="2862060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7304706" y="245586"/>
            <a:ext cx="1317832" cy="1517213"/>
            <a:chOff x="7304706" y="245586"/>
            <a:chExt cx="1317832" cy="15172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1" r="3280" b="66931"/>
            <a:stretch/>
          </p:blipFill>
          <p:spPr>
            <a:xfrm>
              <a:off x="7398402" y="245586"/>
              <a:ext cx="1224136" cy="1517213"/>
            </a:xfrm>
            <a:prstGeom prst="rect">
              <a:avLst/>
            </a:prstGeom>
          </p:spPr>
        </p:pic>
        <p:sp>
          <p:nvSpPr>
            <p:cNvPr id="66" name="橢圓 65"/>
            <p:cNvSpPr/>
            <p:nvPr/>
          </p:nvSpPr>
          <p:spPr>
            <a:xfrm>
              <a:off x="7304706" y="1476599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287461" y="1004193"/>
            <a:ext cx="2110941" cy="1317807"/>
            <a:chOff x="5287461" y="1004193"/>
            <a:chExt cx="2110941" cy="1317807"/>
          </a:xfrm>
        </p:grpSpPr>
        <p:sp>
          <p:nvSpPr>
            <p:cNvPr id="60" name="矩形 59"/>
            <p:cNvSpPr/>
            <p:nvPr/>
          </p:nvSpPr>
          <p:spPr>
            <a:xfrm>
              <a:off x="5524585" y="1202320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資料、管理</a:t>
              </a:r>
              <a:endParaRPr lang="zh-TW" altLang="en-US" sz="1200" dirty="0"/>
            </a:p>
          </p:txBody>
        </p:sp>
        <p:cxnSp>
          <p:nvCxnSpPr>
            <p:cNvPr id="15" name="直線單箭頭接點 14"/>
            <p:cNvCxnSpPr>
              <a:stCxn id="3" idx="3"/>
              <a:endCxn id="7" idx="1"/>
            </p:cNvCxnSpPr>
            <p:nvPr/>
          </p:nvCxnSpPr>
          <p:spPr>
            <a:xfrm flipV="1">
              <a:off x="5287461" y="1004193"/>
              <a:ext cx="2110941" cy="1317807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40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廷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5486"/>
            <a:ext cx="7560253" cy="47319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</TotalTime>
  <Words>461</Words>
  <Application>Microsoft Office PowerPoint</Application>
  <PresentationFormat>如螢幕大小 (16:9)</PresentationFormat>
  <Paragraphs>139</Paragraphs>
  <Slides>20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Microsoft Yi Baiti</vt:lpstr>
      <vt:lpstr>Aharoni</vt:lpstr>
      <vt:lpstr>新細明體</vt:lpstr>
      <vt:lpstr>微軟正黑體</vt:lpstr>
      <vt:lpstr>Adobe Hebrew</vt:lpstr>
      <vt:lpstr>Arial</vt:lpstr>
      <vt:lpstr>Amatic SC</vt:lpstr>
      <vt:lpstr>Muli Light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Babyhub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160</cp:revision>
  <dcterms:modified xsi:type="dcterms:W3CDTF">2019-05-29T07:47:51Z</dcterms:modified>
</cp:coreProperties>
</file>